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notesMasterIdLst>
    <p:notesMasterId r:id="rId16"/>
  </p:notesMasterIdLst>
  <p:sldIdLst>
    <p:sldId id="293" r:id="rId2"/>
    <p:sldId id="386" r:id="rId3"/>
    <p:sldId id="367" r:id="rId4"/>
    <p:sldId id="389" r:id="rId5"/>
    <p:sldId id="314" r:id="rId6"/>
    <p:sldId id="387" r:id="rId7"/>
    <p:sldId id="390" r:id="rId8"/>
    <p:sldId id="372" r:id="rId9"/>
    <p:sldId id="297" r:id="rId10"/>
    <p:sldId id="309" r:id="rId11"/>
    <p:sldId id="308" r:id="rId12"/>
    <p:sldId id="307" r:id="rId13"/>
    <p:sldId id="313" r:id="rId14"/>
    <p:sldId id="294" r:id="rId15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5D6"/>
    <a:srgbClr val="8DC7C9"/>
    <a:srgbClr val="B9DCDD"/>
    <a:srgbClr val="298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0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E6B31B-3F37-4E26-8A17-83563155856C}" type="datetimeFigureOut">
              <a:rPr lang="he-IL" smtClean="0"/>
              <a:t>ו'/כסלו/תשפ"ב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E3209C-04F7-4AED-A087-A00B6D90B30E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352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0FF8AD-CE63-4D60-B216-06ED11536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3CC5C67-4129-4BDC-8D4C-C1354C01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1EE6E4B-1F08-49A6-9E44-4A624B23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8C42-5421-4AB2-9320-52B007778D31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E1E6385-116C-4FC6-BC52-99459EAF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FD8725-5004-4F67-A52E-6E824EBA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3060-6A43-4E3F-9A0E-F50779129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8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E27D17-D3FE-47D9-AD0A-E763B7D74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B972597-A7F4-4293-8B19-ACED24326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F3D4586-2CBA-4C93-8535-7E77EB452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8C42-5421-4AB2-9320-52B007778D31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34D87D2-7647-4F2A-8B2C-321B13FC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78B5A2-6FC3-496E-A0AC-3206FF07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3060-6A43-4E3F-9A0E-F50779129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3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259F61B7-AEE6-45A7-AEF9-9E93ADAA0D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A6470AC-8839-4E5D-AB40-3EF7FA1ED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EDDDA4F-AEBE-417C-B913-CF76FB03A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8C42-5421-4AB2-9320-52B007778D31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8B8AC8F-58BA-4B0B-94AF-FA5A1215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E43D60D-532A-45DC-8E79-CADCF4770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3060-6A43-4E3F-9A0E-F50779129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65321F-2685-4456-B56E-4EF96FA1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0C6D788-75D1-4517-A6DF-30FE91A70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6150C16-84C0-4C11-80B8-4A7F376F7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8C42-5421-4AB2-9320-52B007778D31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8D9FC31-FA79-4756-94B9-4045973F2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BE736F7-3BD1-4193-8251-78CCE87C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3060-6A43-4E3F-9A0E-F50779129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0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D3C6593-03F8-401B-A15A-28D050023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5C33A60-AD27-422F-B433-5F77C7F94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1ABDF81-FA20-4321-ABE7-A72008D4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8C42-5421-4AB2-9320-52B007778D31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1B14302-DB9F-47D5-B698-035F926F1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CB9C649-4477-46BF-805D-0BE87E00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3060-6A43-4E3F-9A0E-F50779129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2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D6D7EF-1CDF-4A2C-BA5B-57D1A4C8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2EDA6D9-CB2B-490D-853E-5630B00B2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076EF69-1D6A-4A39-9BE6-279565C1A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8E33365-169F-44CB-BE2D-40425A45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8C42-5421-4AB2-9320-52B007778D31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EA2DE1B-3769-44B9-9E5B-35D3946C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04C0920-A280-4861-BE78-21AB7C09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3060-6A43-4E3F-9A0E-F50779129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7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C9DB56B-60FB-4987-BE64-3CF9C567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8DEE239-476B-492F-B6D0-449B3B192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ACC5282-E825-46D0-A134-27F953504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937A596-AC1B-46F3-B30B-E7C036266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CF6EB4E-A8FE-4C78-99A3-8E2A45676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52F16B5A-5900-4CC2-971B-4893F03C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8C42-5421-4AB2-9320-52B007778D31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A2389B62-D64F-4C40-AFD9-DE981003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037654C5-A162-4242-B3B3-57D65EE9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3060-6A43-4E3F-9A0E-F50779129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8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F36FF4D-56F5-4E17-929C-EE7820D4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4A76A5B1-49B8-46BB-9124-EE19F264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8C42-5421-4AB2-9320-52B007778D31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6998637-8B31-44B9-88E9-DA04F661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D02C11A-8805-480D-97BB-0B76B7E17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3060-6A43-4E3F-9A0E-F50779129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3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B20A63D4-29D7-4CC8-8253-B3A0BE92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8C42-5421-4AB2-9320-52B007778D31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865E2DF-3618-4A36-B457-B3E3EFAEC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A9ED9EB-5340-4D8C-969A-EB09CC7A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3060-6A43-4E3F-9A0E-F50779129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8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8B6FB72-8462-4E68-9117-4244D637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36E5B3D-EBAF-4837-AFDF-989526C4B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8F251E4-E3D7-4BA0-944B-A87463AE9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179CE00-E97C-47EF-A4FA-9F1E2B0E0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8C42-5421-4AB2-9320-52B007778D31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53AC1D3-220B-4E59-83EC-7AE1B0E7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0A45D18-C653-43D0-B17F-4A892541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3060-6A43-4E3F-9A0E-F50779129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9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35AA00E-3F31-45C7-9D13-B78ED252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531F83CA-64D3-46EC-ADFA-71059BDFA5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5EAC71C-B15C-46FC-AC9F-16C0ADEEC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0B3DEA4-3946-445C-8CA7-A6C7ED99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8C42-5421-4AB2-9320-52B007778D31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92B0401-9C56-48AC-9BF2-BF4730C1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DDBD5BE-88D2-420D-A4C6-26C5EEF7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3060-6A43-4E3F-9A0E-F50779129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4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F5C1727-E4AD-48C8-A6F4-509E7BE7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CFB9E68-AB0F-4D28-B2BF-F807CD044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0BE7380-24BB-4FA3-A842-26BB40D0B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88C42-5421-4AB2-9320-52B007778D31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0188769-9B40-421E-B242-6000F82C8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DCF039F-4553-4A9A-BA56-7934E62C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F3060-6A43-4E3F-9A0E-F507791297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http://kids.gov.il/sababa/sababa_pool/images/radiation_2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B7BDFF3B-B9EF-465D-9C91-4F15281C8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954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4" name="חץ: מחומש 3">
            <a:extLst>
              <a:ext uri="{FF2B5EF4-FFF2-40B4-BE49-F238E27FC236}">
                <a16:creationId xmlns:a16="http://schemas.microsoft.com/office/drawing/2014/main" id="{4DE530BC-AE4C-44E4-A33E-9D3139BCD42B}"/>
              </a:ext>
            </a:extLst>
          </p:cNvPr>
          <p:cNvSpPr/>
          <p:nvPr/>
        </p:nvSpPr>
        <p:spPr>
          <a:xfrm>
            <a:off x="0" y="1909941"/>
            <a:ext cx="12298472" cy="4284661"/>
          </a:xfrm>
          <a:prstGeom prst="homePlate">
            <a:avLst/>
          </a:prstGeom>
          <a:solidFill>
            <a:srgbClr val="B9DCDD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e-IL" sz="3200" b="1" dirty="0">
                <a:solidFill>
                  <a:srgbClr val="005A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מושב - </a:t>
            </a:r>
            <a:r>
              <a:rPr lang="he-IL" sz="3200" b="1" dirty="0">
                <a:solidFill>
                  <a:srgbClr val="005A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תאימות אלקטרומגנטית – מהנדס משה נצר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1221612-5761-4629-AB32-87CC304AF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47" y="2208114"/>
            <a:ext cx="2240221" cy="14857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1076" y="2208114"/>
            <a:ext cx="83013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קרינה בלתי מייננת</a:t>
            </a:r>
          </a:p>
          <a:p>
            <a:pPr algn="ctr">
              <a:defRPr/>
            </a:pPr>
            <a:r>
              <a:rPr lang="he-IL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רשת החשמל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ELF</a:t>
            </a:r>
            <a:r>
              <a:rPr lang="he-IL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והסלולר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RF</a:t>
            </a:r>
            <a:endParaRPr lang="he-IL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5407DDB3-C020-4F2F-A094-7DB63AC913D4}"/>
              </a:ext>
            </a:extLst>
          </p:cNvPr>
          <p:cNvSpPr/>
          <p:nvPr/>
        </p:nvSpPr>
        <p:spPr>
          <a:xfrm>
            <a:off x="308768" y="4299007"/>
            <a:ext cx="10523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dirty="0">
                <a:solidFill>
                  <a:srgbClr val="FF0000"/>
                </a:solidFill>
              </a:rPr>
              <a:t>מדידות קרינה והדיווח של תוצאות המדידה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AF258F14-9AC8-4286-9AAE-190197E8A647}"/>
              </a:ext>
            </a:extLst>
          </p:cNvPr>
          <p:cNvSpPr txBox="1"/>
          <p:nvPr/>
        </p:nvSpPr>
        <p:spPr>
          <a:xfrm>
            <a:off x="2188076" y="4822227"/>
            <a:ext cx="592343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דוקטורנט לירן רז – מהנדס ראשי</a:t>
            </a:r>
          </a:p>
          <a:p>
            <a:r>
              <a:rPr lang="he-I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נובמבר 2021 , </a:t>
            </a:r>
            <a:r>
              <a:rPr lang="he-IL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כיסלב</a:t>
            </a:r>
            <a:r>
              <a:rPr lang="he-I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התשפ"ב</a:t>
            </a:r>
            <a:r>
              <a:rPr lang="he-I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3" name="תמונה 1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B45D4BFF-BCBF-452C-9A00-FA8B0AAD35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2890" r="1413" b="-2943"/>
          <a:stretch/>
        </p:blipFill>
        <p:spPr bwMode="auto">
          <a:xfrm>
            <a:off x="868680" y="106594"/>
            <a:ext cx="8331587" cy="1508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48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2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B7BDFF3B-B9EF-465D-9C91-4F15281C8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95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7" name="מלבן 3">
            <a:extLst>
              <a:ext uri="{FF2B5EF4-FFF2-40B4-BE49-F238E27FC236}">
                <a16:creationId xmlns:a16="http://schemas.microsoft.com/office/drawing/2014/main" id="{5961E480-3A50-4EAD-BC42-A1E3A4C03DB5}"/>
              </a:ext>
            </a:extLst>
          </p:cNvPr>
          <p:cNvSpPr/>
          <p:nvPr/>
        </p:nvSpPr>
        <p:spPr>
          <a:xfrm>
            <a:off x="819063" y="511143"/>
            <a:ext cx="10759334" cy="5835723"/>
          </a:xfrm>
          <a:prstGeom prst="rect">
            <a:avLst/>
          </a:prstGeom>
          <a:gradFill flip="none" rotWithShape="1">
            <a:gsLst>
              <a:gs pos="36000">
                <a:srgbClr val="8DC7C9">
                  <a:lumMod val="99000"/>
                  <a:alpha val="80000"/>
                </a:srgbClr>
              </a:gs>
              <a:gs pos="100000">
                <a:srgbClr val="B9DCDD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C0B1E8-67FD-4B0D-8C0C-2B40DEDD743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108427" y="30922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e-IL" altLang="he-I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שדות מגנטים ממוצרים שונים</a:t>
            </a:r>
            <a:endParaRPr lang="en-US" altLang="he-IL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711D239-BE7E-4E95-BE4A-6EE7B6C02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752" y="1268989"/>
            <a:ext cx="940033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altLang="he-I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kumimoji="0" lang="he-IL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להלן טבלה המפרטת שדות מגנטים ממוצרי חשמל ביתיים נפוצים שנמצאים כמעט בכל בית </a:t>
            </a: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he-IL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( הטבלה מתוך פרסום של המוסד לבטיחות וגהות בעבודה "סיכונים וניתוח קרינה אלקטרומגנטית")</a:t>
            </a:r>
            <a:endParaRPr kumimoji="0" lang="en-US" altLang="he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תמונה 4">
            <a:extLst>
              <a:ext uri="{FF2B5EF4-FFF2-40B4-BE49-F238E27FC236}">
                <a16:creationId xmlns:a16="http://schemas.microsoft.com/office/drawing/2014/main" id="{4CA22331-3039-43A9-AA4E-3B4D09736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01" y="2034375"/>
            <a:ext cx="7145052" cy="42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42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2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B7BDFF3B-B9EF-465D-9C91-4F15281C8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95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7" name="מלבן 3">
            <a:extLst>
              <a:ext uri="{FF2B5EF4-FFF2-40B4-BE49-F238E27FC236}">
                <a16:creationId xmlns:a16="http://schemas.microsoft.com/office/drawing/2014/main" id="{5961E480-3A50-4EAD-BC42-A1E3A4C03DB5}"/>
              </a:ext>
            </a:extLst>
          </p:cNvPr>
          <p:cNvSpPr/>
          <p:nvPr/>
        </p:nvSpPr>
        <p:spPr>
          <a:xfrm>
            <a:off x="819063" y="511143"/>
            <a:ext cx="10759334" cy="5835723"/>
          </a:xfrm>
          <a:prstGeom prst="rect">
            <a:avLst/>
          </a:prstGeom>
          <a:gradFill flip="none" rotWithShape="1">
            <a:gsLst>
              <a:gs pos="36000">
                <a:srgbClr val="8DC7C9">
                  <a:lumMod val="99000"/>
                  <a:alpha val="80000"/>
                </a:srgbClr>
              </a:gs>
              <a:gs pos="100000">
                <a:srgbClr val="B9DCDD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847624" y="647272"/>
            <a:ext cx="87022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תקנים והמלצות – חשיפה לשדות מגנטיים רשת החשמל</a:t>
            </a:r>
          </a:p>
        </p:txBody>
      </p:sp>
      <p:pic>
        <p:nvPicPr>
          <p:cNvPr id="8" name="תמונה 1">
            <a:extLst>
              <a:ext uri="{FF2B5EF4-FFF2-40B4-BE49-F238E27FC236}">
                <a16:creationId xmlns:a16="http://schemas.microsoft.com/office/drawing/2014/main" id="{24F908FC-9B50-4A74-AC5F-522648F0E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93" y="1232136"/>
            <a:ext cx="6126742" cy="504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904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2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B7BDFF3B-B9EF-465D-9C91-4F15281C8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95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7" name="מלבן 3">
            <a:extLst>
              <a:ext uri="{FF2B5EF4-FFF2-40B4-BE49-F238E27FC236}">
                <a16:creationId xmlns:a16="http://schemas.microsoft.com/office/drawing/2014/main" id="{5961E480-3A50-4EAD-BC42-A1E3A4C03DB5}"/>
              </a:ext>
            </a:extLst>
          </p:cNvPr>
          <p:cNvSpPr/>
          <p:nvPr/>
        </p:nvSpPr>
        <p:spPr>
          <a:xfrm>
            <a:off x="819063" y="511143"/>
            <a:ext cx="10759334" cy="5835723"/>
          </a:xfrm>
          <a:prstGeom prst="rect">
            <a:avLst/>
          </a:prstGeom>
          <a:gradFill flip="none" rotWithShape="1">
            <a:gsLst>
              <a:gs pos="36000">
                <a:srgbClr val="8DC7C9">
                  <a:lumMod val="99000"/>
                  <a:alpha val="80000"/>
                </a:srgbClr>
              </a:gs>
              <a:gs pos="100000">
                <a:srgbClr val="B9DCDD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8B9D77-DD5B-40E2-AEB7-AA58D3E0C87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83930" y="336482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e-IL" altLang="he-IL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טבלת חשיפה ע"פ שעות</a:t>
            </a:r>
            <a:endParaRPr lang="en-GB" altLang="he-IL" sz="3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תמונה 1">
            <a:extLst>
              <a:ext uri="{FF2B5EF4-FFF2-40B4-BE49-F238E27FC236}">
                <a16:creationId xmlns:a16="http://schemas.microsoft.com/office/drawing/2014/main" id="{49A2DE63-71A2-4D96-86D2-6EBD76FFB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95" y="1313136"/>
            <a:ext cx="7075470" cy="478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58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2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B7BDFF3B-B9EF-465D-9C91-4F15281C8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95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7" name="מלבן 3">
            <a:extLst>
              <a:ext uri="{FF2B5EF4-FFF2-40B4-BE49-F238E27FC236}">
                <a16:creationId xmlns:a16="http://schemas.microsoft.com/office/drawing/2014/main" id="{5961E480-3A50-4EAD-BC42-A1E3A4C03DB5}"/>
              </a:ext>
            </a:extLst>
          </p:cNvPr>
          <p:cNvSpPr/>
          <p:nvPr/>
        </p:nvSpPr>
        <p:spPr>
          <a:xfrm>
            <a:off x="663488" y="671354"/>
            <a:ext cx="10759334" cy="5835723"/>
          </a:xfrm>
          <a:prstGeom prst="rect">
            <a:avLst/>
          </a:prstGeom>
          <a:gradFill flip="none" rotWithShape="1">
            <a:gsLst>
              <a:gs pos="36000">
                <a:srgbClr val="8DC7C9">
                  <a:lumMod val="99000"/>
                  <a:alpha val="80000"/>
                </a:srgbClr>
              </a:gs>
              <a:gs pos="100000">
                <a:srgbClr val="B9DCDD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93B20DC-1B2A-4D81-BF7E-A47FB7EB6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501" y="1927460"/>
            <a:ext cx="924330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indent="-342900" algn="r" rt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he-IL" altLang="he-I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ניתן לחיות בשלום עם הטכנולוגיה ע"י תכנון נכון.</a:t>
            </a:r>
          </a:p>
          <a:p>
            <a:pPr marL="342900" indent="-342900" algn="r" rt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he-IL" altLang="he-I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חשיבות לביצוע חשיבה לפני ביצוע המדידה.</a:t>
            </a:r>
          </a:p>
          <a:p>
            <a:pPr marL="342900" indent="-342900" algn="r" rt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he-IL" altLang="he-I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מדידה ממוקדת נושא .</a:t>
            </a:r>
          </a:p>
          <a:p>
            <a:pPr marL="342900" indent="-342900" algn="r" rt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he-IL" altLang="he-I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הגדרת סוגי השהייה/ בחירת נוהל המדידה המתאים.</a:t>
            </a:r>
          </a:p>
          <a:p>
            <a:pPr marL="342900" indent="-342900" algn="r" rt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he-IL" altLang="he-I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התייעצות ושימוש בעיקרון הזהירות המונעת במקרים גבוליים </a:t>
            </a:r>
          </a:p>
          <a:p>
            <a:pPr marL="342900" indent="-342900" algn="r" rt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he-IL" altLang="he-I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רבי נחמן אומר " מי שיש לו שמחה – לא צריך משחה"</a:t>
            </a:r>
          </a:p>
          <a:p>
            <a:pPr algn="r" rtl="1" eaLnBrk="1" hangingPunct="1">
              <a:spcBef>
                <a:spcPct val="50000"/>
              </a:spcBef>
            </a:pPr>
            <a:endParaRPr lang="en-GB" altLang="he-IL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628688-DDCC-4E7D-8883-F4475205C33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83930" y="60604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e-IL" altLang="he-I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סיכום</a:t>
            </a:r>
            <a:endParaRPr lang="en-GB" altLang="he-IL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3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B7BDFF3B-B9EF-465D-9C91-4F15281C8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9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חץ: מחומש 3">
            <a:extLst>
              <a:ext uri="{FF2B5EF4-FFF2-40B4-BE49-F238E27FC236}">
                <a16:creationId xmlns:a16="http://schemas.microsoft.com/office/drawing/2014/main" id="{4DE530BC-AE4C-44E4-A33E-9D3139BCD42B}"/>
              </a:ext>
            </a:extLst>
          </p:cNvPr>
          <p:cNvSpPr/>
          <p:nvPr/>
        </p:nvSpPr>
        <p:spPr>
          <a:xfrm rot="10800000">
            <a:off x="978568" y="1371599"/>
            <a:ext cx="11269579" cy="4387515"/>
          </a:xfrm>
          <a:prstGeom prst="homePlate">
            <a:avLst/>
          </a:prstGeom>
          <a:solidFill>
            <a:srgbClr val="B9DCDD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A8A19F9-F945-4F42-A546-B8E742992D65}"/>
              </a:ext>
            </a:extLst>
          </p:cNvPr>
          <p:cNvSpPr txBox="1"/>
          <p:nvPr/>
        </p:nvSpPr>
        <p:spPr>
          <a:xfrm>
            <a:off x="2975184" y="2730829"/>
            <a:ext cx="8952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תודה רבה על ההקשבה!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DF2CBF48-DAE7-4A22-BF33-3DAA146A0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81" y="3859815"/>
            <a:ext cx="2053276" cy="136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4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2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B7BDFF3B-B9EF-465D-9C91-4F15281C8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95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7" name="מלבן 3">
            <a:extLst>
              <a:ext uri="{FF2B5EF4-FFF2-40B4-BE49-F238E27FC236}">
                <a16:creationId xmlns:a16="http://schemas.microsoft.com/office/drawing/2014/main" id="{5961E480-3A50-4EAD-BC42-A1E3A4C03DB5}"/>
              </a:ext>
            </a:extLst>
          </p:cNvPr>
          <p:cNvSpPr/>
          <p:nvPr/>
        </p:nvSpPr>
        <p:spPr>
          <a:xfrm>
            <a:off x="819063" y="511143"/>
            <a:ext cx="10759334" cy="5835723"/>
          </a:xfrm>
          <a:prstGeom prst="rect">
            <a:avLst/>
          </a:prstGeom>
          <a:gradFill flip="none" rotWithShape="1">
            <a:gsLst>
              <a:gs pos="36000">
                <a:srgbClr val="8DC7C9">
                  <a:lumMod val="99000"/>
                  <a:alpha val="80000"/>
                </a:srgbClr>
              </a:gs>
              <a:gs pos="100000">
                <a:srgbClr val="B9DCDD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BC0B1-21B7-4250-97E0-038E9D01092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186683" y="51114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e-IL" altLang="he-I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קרינה כחלק מתקן בניה ירוקה 5281</a:t>
            </a:r>
            <a:endParaRPr lang="en-GB" altLang="he-IL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7D2F0249-4D2C-467E-A1FB-077E297B0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38855"/>
            <a:ext cx="10530765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בהתאם להנחיות התקן הישראלי לבניה ירוקה 5281 חלק 2, בנייני מגורים, סעיף 5.3 </a:t>
            </a:r>
          </a:p>
          <a:p>
            <a:pPr algn="r" rtl="1"/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יועץ הקרינה בפרויקט מתחייב לעמוד בדרישות הבאות ולספק את החומר המתאים לכך:</a:t>
            </a:r>
          </a:p>
          <a:p>
            <a:pPr algn="r" rtl="1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r" rtl="1"/>
            <a:r>
              <a:rPr lang="he-I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איתור קרינה ומיגון -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תיערך בדיקה של קרינת רקע בתחום המגרש משנאים, לוחות מיתוג ובקרה ומשדרים אלחוטיים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RF+ELF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הנמצאים בקרבת מקום.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תיערך הדמיה לאיתור קרינה משנאים ולוחות מיתוג ובקרה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ELF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הנמצאים בגרעין הבניין ובחללים הציבוריים, וכן בפירים אופקיים ואנכיים קומתיים בתוך הבניין, עד לרמת הלוח הקומתי.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יוכח כי החשיפה הצפויה לקרינה אינה גבוהה מהמותר לפי הנחיות המשרד להגנת הסביבה. ההדמיות ייערכו בהתאם להנחיות המשרד להגנת הסביבה.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1.1 אם תוצאות ההדמיה חורגות מהערכים המומלצים על ידי המשרד להגנת הסביבה, ייושמו פתרונות מיגון להפחתת רמות הקרינה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r" rtl="1"/>
            <a:r>
              <a:rPr lang="he-I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בדיקת קרינה –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תיערך בדיקת קרינה לאחר חשמל הבניין, לצורך אימות רמות הקרינה הצפויות משנאים ולוחות מיתוג ובקרה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ELF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הנמצאים בגרעין הבניין ובחללים הציבוריים, וכן בפירים אופקיים ואנכיים קומתיים בתוך הבניין, עד לרמת הלוח הקומתי.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יוכח כי החשיפה הצפויה לקרינה אינה גבוהה מהמותר לפי הנחיות המשרד להגנת הסביבה.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תמונה 2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725A9CAB-9061-4DC2-A974-2F9BE257F8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95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1" name="מלבן 3">
            <a:extLst>
              <a:ext uri="{FF2B5EF4-FFF2-40B4-BE49-F238E27FC236}">
                <a16:creationId xmlns:a16="http://schemas.microsoft.com/office/drawing/2014/main" id="{9235D618-3EDD-47C2-A8C1-5727B380A40A}"/>
              </a:ext>
            </a:extLst>
          </p:cNvPr>
          <p:cNvSpPr/>
          <p:nvPr/>
        </p:nvSpPr>
        <p:spPr>
          <a:xfrm>
            <a:off x="734874" y="661606"/>
            <a:ext cx="10759334" cy="5835723"/>
          </a:xfrm>
          <a:prstGeom prst="rect">
            <a:avLst/>
          </a:prstGeom>
          <a:gradFill flip="none" rotWithShape="1">
            <a:gsLst>
              <a:gs pos="36000">
                <a:srgbClr val="8DC7C9">
                  <a:lumMod val="99000"/>
                  <a:alpha val="80000"/>
                </a:srgbClr>
              </a:gs>
              <a:gs pos="100000">
                <a:srgbClr val="B9DCDD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42C240D-F076-4A4A-A68F-7BE111CF5753}"/>
              </a:ext>
            </a:extLst>
          </p:cNvPr>
          <p:cNvSpPr txBox="1"/>
          <p:nvPr/>
        </p:nvSpPr>
        <p:spPr>
          <a:xfrm>
            <a:off x="-114768" y="807126"/>
            <a:ext cx="11487705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מיהם הגורמים המעורבים  בקביעת התקנים/נהלים והדיווח ?</a:t>
            </a:r>
          </a:p>
          <a:p>
            <a:endParaRPr lang="he-I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e-I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e-I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</p:txBody>
      </p:sp>
      <p:pic>
        <p:nvPicPr>
          <p:cNvPr id="2050" name="Picture 2" descr="תמונת אוירה של מהנדס עירוני - משתדרגים מינהלת להתחדשות עירונית רמת גן">
            <a:extLst>
              <a:ext uri="{FF2B5EF4-FFF2-40B4-BE49-F238E27FC236}">
                <a16:creationId xmlns:a16="http://schemas.microsoft.com/office/drawing/2014/main" id="{50DF7422-3246-4D87-B28E-BA77E85D9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39" y="2315739"/>
            <a:ext cx="2494625" cy="296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vepik_713196982 גרפיקה_תמונה חינם תמונה של רופא מצויר">
            <a:extLst>
              <a:ext uri="{FF2B5EF4-FFF2-40B4-BE49-F238E27FC236}">
                <a16:creationId xmlns:a16="http://schemas.microsoft.com/office/drawing/2014/main" id="{AF850502-C287-4290-8BB8-05C4D4991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705" y="1675078"/>
            <a:ext cx="2131444" cy="296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עורך דין צוואות | עורך דין לענייני ירושה וצוואה - פורטל צו ירושה">
            <a:extLst>
              <a:ext uri="{FF2B5EF4-FFF2-40B4-BE49-F238E27FC236}">
                <a16:creationId xmlns:a16="http://schemas.microsoft.com/office/drawing/2014/main" id="{4343E64F-E595-447D-B987-3EF89EC7C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33" y="4149045"/>
            <a:ext cx="2017080" cy="215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4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2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B7BDFF3B-B9EF-465D-9C91-4F15281C8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95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7" name="מלבן 3">
            <a:extLst>
              <a:ext uri="{FF2B5EF4-FFF2-40B4-BE49-F238E27FC236}">
                <a16:creationId xmlns:a16="http://schemas.microsoft.com/office/drawing/2014/main" id="{5961E480-3A50-4EAD-BC42-A1E3A4C03DB5}"/>
              </a:ext>
            </a:extLst>
          </p:cNvPr>
          <p:cNvSpPr/>
          <p:nvPr/>
        </p:nvSpPr>
        <p:spPr>
          <a:xfrm>
            <a:off x="701380" y="637000"/>
            <a:ext cx="10759334" cy="5835723"/>
          </a:xfrm>
          <a:prstGeom prst="rect">
            <a:avLst/>
          </a:prstGeom>
          <a:gradFill flip="none" rotWithShape="1">
            <a:gsLst>
              <a:gs pos="36000">
                <a:srgbClr val="8DC7C9">
                  <a:lumMod val="99000"/>
                  <a:alpha val="80000"/>
                </a:srgbClr>
              </a:gs>
              <a:gs pos="100000">
                <a:srgbClr val="B9DCDD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8B20E2-A32D-40A6-8F91-D0849BAE8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705" y="-288"/>
            <a:ext cx="5035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History of EMF Research</a:t>
            </a:r>
            <a:endParaRPr lang="he-IL" altLang="en-US" sz="32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5D1F10-B513-4AA2-B9E4-A5A26A048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620714"/>
            <a:ext cx="8352730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892175" indent="-892175" algn="l" rtl="0" eaLnBrk="1" hangingPunct="1">
              <a:spcAft>
                <a:spcPts val="1200"/>
              </a:spcAft>
            </a:pPr>
            <a:r>
              <a:rPr lang="en-US" altLang="en-US" sz="1700" dirty="0">
                <a:latin typeface="Times New Roman" pitchFamily="18" charset="0"/>
                <a:cs typeface="Times New Roman" pitchFamily="18" charset="0"/>
              </a:rPr>
              <a:t> 1930’s –</a:t>
            </a:r>
            <a:r>
              <a:rPr lang="en-US" altLang="en-US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Discovery of electrical interference with radio reception (Gill &amp; Whitehead 1938).</a:t>
            </a:r>
          </a:p>
          <a:p>
            <a:pPr marL="892175" indent="-892175" algn="l" rtl="0" eaLnBrk="1" hangingPunct="1">
              <a:spcAft>
                <a:spcPts val="1200"/>
              </a:spcAft>
            </a:pPr>
            <a:r>
              <a:rPr lang="en-US" altLang="en-US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700" dirty="0">
                <a:latin typeface="Times New Roman" pitchFamily="18" charset="0"/>
                <a:cs typeface="Times New Roman" pitchFamily="18" charset="0"/>
              </a:rPr>
              <a:t>1940’s –  Discovery of Electromagnetic interference with electronic devices (Hunter 1949).</a:t>
            </a:r>
          </a:p>
          <a:p>
            <a:pPr marL="892175" indent="-892175" algn="l" rtl="0" eaLnBrk="1" hangingPunct="1">
              <a:spcAft>
                <a:spcPts val="1200"/>
              </a:spcAft>
            </a:pPr>
            <a:r>
              <a:rPr lang="en-US" altLang="en-US" sz="1700" dirty="0">
                <a:latin typeface="Times New Roman" pitchFamily="18" charset="0"/>
                <a:cs typeface="Times New Roman" pitchFamily="18" charset="0"/>
              </a:rPr>
              <a:t> 1950’s –  EMF effects on  TV picture flickering (Fowler 1951).</a:t>
            </a:r>
          </a:p>
          <a:p>
            <a:pPr marL="892175" indent="-892175" algn="l" rtl="0" eaLnBrk="1" hangingPunct="1">
              <a:spcAft>
                <a:spcPts val="1200"/>
              </a:spcAft>
            </a:pPr>
            <a:r>
              <a:rPr lang="en-US" altLang="en-US" sz="1700" dirty="0">
                <a:latin typeface="Times New Roman" pitchFamily="18" charset="0"/>
                <a:cs typeface="Times New Roman" pitchFamily="18" charset="0"/>
              </a:rPr>
              <a:t> 1960’s -   First concerns about EMF effects on human health, e.g.,  response reaction time (Friedman 1967).</a:t>
            </a:r>
          </a:p>
          <a:p>
            <a:pPr marL="892175" indent="-892175" algn="l" rtl="0" eaLnBrk="1" hangingPunct="1">
              <a:spcAft>
                <a:spcPts val="1200"/>
              </a:spcAft>
            </a:pPr>
            <a:r>
              <a:rPr lang="en-US" altLang="en-US" sz="1700" dirty="0">
                <a:latin typeface="Times New Roman" pitchFamily="18" charset="0"/>
                <a:cs typeface="Times New Roman" pitchFamily="18" charset="0"/>
              </a:rPr>
              <a:t> 1970’s -   First heath study of USSR utility workers (Korobkova 1972); evidence of            leukemia risk in children exposed to EMF (Werhemer &amp; Leeper 1979).</a:t>
            </a:r>
          </a:p>
          <a:p>
            <a:pPr marL="892175" indent="-892175" algn="l" rtl="0" eaLnBrk="1" hangingPunct="1">
              <a:spcAft>
                <a:spcPts val="1200"/>
              </a:spcAft>
            </a:pPr>
            <a:r>
              <a:rPr lang="en-US" altLang="en-US" sz="1700" dirty="0">
                <a:latin typeface="Times New Roman" pitchFamily="18" charset="0"/>
                <a:cs typeface="Times New Roman" pitchFamily="18" charset="0"/>
              </a:rPr>
              <a:t> 1980’s -  Warnings about positive correlation between EMF and health (WHO, 1987)</a:t>
            </a:r>
          </a:p>
          <a:p>
            <a:pPr marL="892175" indent="-892175" algn="l" rtl="0" eaLnBrk="1" hangingPunct="1">
              <a:spcAft>
                <a:spcPts val="1200"/>
              </a:spcAft>
            </a:pPr>
            <a:r>
              <a:rPr lang="en-US" altLang="en-US" sz="1700" dirty="0">
                <a:latin typeface="Times New Roman" pitchFamily="18" charset="0"/>
                <a:cs typeface="Times New Roman" pitchFamily="18" charset="0"/>
              </a:rPr>
              <a:t>1990’s -   Reports on the increased risk of leukemia and other (Feychting , 1993 ); 	     	 EMF Exposure warnings to the governments (UNEP/WHO/IRPA 1993). </a:t>
            </a:r>
          </a:p>
          <a:p>
            <a:pPr marL="892175" indent="-892175" algn="l" rtl="0" eaLnBrk="1" hangingPunct="1">
              <a:spcAft>
                <a:spcPts val="1200"/>
              </a:spcAft>
            </a:pPr>
            <a:r>
              <a:rPr lang="en-US" altLang="en-US" sz="1700" dirty="0">
                <a:latin typeface="Times New Roman" pitchFamily="18" charset="0"/>
                <a:cs typeface="Times New Roman" pitchFamily="18" charset="0"/>
              </a:rPr>
              <a:t> 2000’s -  Classification of the EMF 50Hz Exposure by IARC (2002) as 2B risk factor  (possibility carcinogenic).  WHO recognizes electro-hypersensitivity (EHS) as a new syndrome (2004) - EHS is a functional impairment of exposed sensitive people to EMF)</a:t>
            </a:r>
          </a:p>
          <a:p>
            <a:pPr marL="892175" indent="-892175" algn="l" rtl="0" eaLnBrk="1" hangingPunct="1">
              <a:spcAft>
                <a:spcPts val="1200"/>
              </a:spcAft>
            </a:pPr>
            <a:r>
              <a:rPr lang="en-US" altLang="en-US" sz="1700" dirty="0">
                <a:latin typeface="Times New Roman" pitchFamily="18" charset="0"/>
                <a:cs typeface="Times New Roman" pitchFamily="18" charset="0"/>
              </a:rPr>
              <a:t>2010’s -    ICNIRP issued guidelines for limiting EMF exposure (ICNIRP 2010); impairments (such as fatigue/tiredness, headache,  concentration, memory, and thinking  difficulty) are documented ( Kato &amp; Johansson (2012).</a:t>
            </a:r>
          </a:p>
        </p:txBody>
      </p:sp>
    </p:spTree>
    <p:extLst>
      <p:ext uri="{BB962C8B-B14F-4D97-AF65-F5344CB8AC3E}">
        <p14:creationId xmlns:p14="http://schemas.microsoft.com/office/powerpoint/2010/main" val="140855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2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B7BDFF3B-B9EF-465D-9C91-4F15281C8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95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7" name="מלבן 3">
            <a:extLst>
              <a:ext uri="{FF2B5EF4-FFF2-40B4-BE49-F238E27FC236}">
                <a16:creationId xmlns:a16="http://schemas.microsoft.com/office/drawing/2014/main" id="{5961E480-3A50-4EAD-BC42-A1E3A4C03DB5}"/>
              </a:ext>
            </a:extLst>
          </p:cNvPr>
          <p:cNvSpPr/>
          <p:nvPr/>
        </p:nvSpPr>
        <p:spPr>
          <a:xfrm>
            <a:off x="819063" y="511143"/>
            <a:ext cx="10759334" cy="5835723"/>
          </a:xfrm>
          <a:prstGeom prst="rect">
            <a:avLst/>
          </a:prstGeom>
          <a:gradFill flip="none" rotWithShape="1">
            <a:gsLst>
              <a:gs pos="36000">
                <a:srgbClr val="8DC7C9">
                  <a:lumMod val="99000"/>
                  <a:alpha val="80000"/>
                </a:srgbClr>
              </a:gs>
              <a:gs pos="100000">
                <a:srgbClr val="B9DCDD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BC0B1-21B7-4250-97E0-038E9D01092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186683" y="51114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e-IL" altLang="he-I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קרינה כחלק מתקן בניה ירוקה 5281</a:t>
            </a:r>
            <a:endParaRPr lang="en-GB" altLang="he-IL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7D2F0249-4D2C-467E-A1FB-077E297B0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38855"/>
            <a:ext cx="10530765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בהתאם להנחיות התקן הישראלי לבניה ירוקה 5281 חלק 2, בנייני מגורים, סעיף 5.3 </a:t>
            </a:r>
          </a:p>
          <a:p>
            <a:pPr algn="r" rtl="1"/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יועץ הקרינה בפרויקט מתחייב לעמוד בדרישות הבאות ולספק את החומר המתאים לכך:</a:t>
            </a:r>
          </a:p>
          <a:p>
            <a:pPr algn="r" rtl="1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r" rtl="1"/>
            <a:r>
              <a:rPr lang="he-I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איתור קרינה ומיגון -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תיערך בדיקה של קרינת רקע בתחום המגרש משנאים, לוחות מיתוג ובקרה ומשדרים אלחוטיים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RF+ELF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הנמצאים בקרבת מקום.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תיערך הדמיה לאיתור קרינה משנאים ולוחות מיתוג ובקרה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ELF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הנמצאים בגרעין הבניין ובחללים הציבוריים, וכן בפירים אופקיים ואנכיים קומתיים בתוך הבניין, עד לרמת הלוח הקומתי.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יוכח כי החשיפה הצפויה לקרינה אינה גבוהה מהמותר לפי הנחיות המשרד להגנת הסביבה. ההדמיות ייערכו בהתאם להנחיות המשרד להגנת הסביבה.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1.1 אם תוצאות ההדמיה חורגות מהערכים המומלצים על ידי המשרד להגנת הסביבה, ייושמו פתרונות מיגון להפחתת רמות הקרינה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r" rtl="1"/>
            <a:r>
              <a:rPr lang="he-I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בדיקת קרינה –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תיערך בדיקת קרינה לאחר חשמל הבניין, לצורך אימות רמות הקרינה הצפויות משנאים ולוחות מיתוג ובקרה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ELF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הנמצאים בגרעין הבניין ובחללים הציבוריים, וכן בפירים אופקיים ואנכיים קומתיים בתוך הבניין, עד לרמת הלוח הקומתי.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יוכח כי החשיפה הצפויה לקרינה אינה גבוהה מהמותר לפי הנחיות המשרד להגנת הסביבה.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תמונה 2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725A9CAB-9061-4DC2-A974-2F9BE257F8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95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1" name="מלבן 3">
            <a:extLst>
              <a:ext uri="{FF2B5EF4-FFF2-40B4-BE49-F238E27FC236}">
                <a16:creationId xmlns:a16="http://schemas.microsoft.com/office/drawing/2014/main" id="{9235D618-3EDD-47C2-A8C1-5727B380A40A}"/>
              </a:ext>
            </a:extLst>
          </p:cNvPr>
          <p:cNvSpPr/>
          <p:nvPr/>
        </p:nvSpPr>
        <p:spPr>
          <a:xfrm>
            <a:off x="701379" y="511134"/>
            <a:ext cx="11052655" cy="5961589"/>
          </a:xfrm>
          <a:prstGeom prst="rect">
            <a:avLst/>
          </a:prstGeom>
          <a:gradFill flip="none" rotWithShape="1">
            <a:gsLst>
              <a:gs pos="36000">
                <a:srgbClr val="8DC7C9">
                  <a:lumMod val="99000"/>
                  <a:alpha val="80000"/>
                </a:srgbClr>
              </a:gs>
              <a:gs pos="100000">
                <a:srgbClr val="B9DCDD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2804BEB1-1D0B-4234-860B-6AC268BDD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535" y="591539"/>
            <a:ext cx="412221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he-I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הסיבה לביצוע מדידות קרינה? </a:t>
            </a:r>
            <a:br>
              <a:rPr lang="he-IL" alt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e-IL" alt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e-IL" alt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altLang="he-IL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9" descr="http://kids.gov.il/sababa/sababa_pool/images/radiation_2.jpg">
            <a:extLst>
              <a:ext uri="{FF2B5EF4-FFF2-40B4-BE49-F238E27FC236}">
                <a16:creationId xmlns:a16="http://schemas.microsoft.com/office/drawing/2014/main" id="{D1523F7B-CFCE-4F6E-8115-D5DF15EFD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73" y="1265657"/>
            <a:ext cx="2838745" cy="149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42C240D-F076-4A4A-A68F-7BE111CF5753}"/>
              </a:ext>
            </a:extLst>
          </p:cNvPr>
          <p:cNvSpPr txBox="1"/>
          <p:nvPr/>
        </p:nvSpPr>
        <p:spPr>
          <a:xfrm>
            <a:off x="2331502" y="2693676"/>
            <a:ext cx="8084781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חששות הציבור – רכישת דירה חדשה / אנטנה או מתקן חשמל קרוב לדירה קיימת,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דרישת חוקית בהתאם לחוק קרינה </a:t>
            </a:r>
            <a:r>
              <a:rPr lang="he-I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ב"מ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2006 – היתר הפעלה למתקן קרינה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דרישת – ת"י 5281 – בדיקת רקע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דרישת רשות מקומית טופס 4/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חששות עובדים במקום עבודה / דרישת ממונה בטיחות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מוסדות חינוך בהתאם לדרישת חוזר מנכ"ל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חשמול תחבורה / רכבים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סקרים סביבתיים / מחקרים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2552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2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B7BDFF3B-B9EF-465D-9C91-4F15281C8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95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7" name="מלבן 3">
            <a:extLst>
              <a:ext uri="{FF2B5EF4-FFF2-40B4-BE49-F238E27FC236}">
                <a16:creationId xmlns:a16="http://schemas.microsoft.com/office/drawing/2014/main" id="{5961E480-3A50-4EAD-BC42-A1E3A4C03DB5}"/>
              </a:ext>
            </a:extLst>
          </p:cNvPr>
          <p:cNvSpPr/>
          <p:nvPr/>
        </p:nvSpPr>
        <p:spPr>
          <a:xfrm>
            <a:off x="819063" y="511143"/>
            <a:ext cx="10759334" cy="5835723"/>
          </a:xfrm>
          <a:prstGeom prst="rect">
            <a:avLst/>
          </a:prstGeom>
          <a:gradFill flip="none" rotWithShape="1">
            <a:gsLst>
              <a:gs pos="36000">
                <a:srgbClr val="8DC7C9">
                  <a:lumMod val="99000"/>
                  <a:alpha val="80000"/>
                </a:srgbClr>
              </a:gs>
              <a:gs pos="100000">
                <a:srgbClr val="B9DCDD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BC0B1-21B7-4250-97E0-038E9D01092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186683" y="51114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e-IL" altLang="he-I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קרינה כחלק מתקן בניה ירוקה 5281</a:t>
            </a:r>
            <a:endParaRPr lang="en-GB" altLang="he-IL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7D2F0249-4D2C-467E-A1FB-077E297B0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38855"/>
            <a:ext cx="10530765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בהתאם להנחיות התקן הישראלי לבניה ירוקה 5281 חלק 2, בנייני מגורים, סעיף 5.3 </a:t>
            </a:r>
          </a:p>
          <a:p>
            <a:pPr algn="r" rtl="1"/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יועץ הקרינה בפרויקט מתחייב לעמוד בדרישות הבאות ולספק את החומר המתאים לכך:</a:t>
            </a:r>
          </a:p>
          <a:p>
            <a:pPr algn="r" rtl="1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r" rtl="1"/>
            <a:r>
              <a:rPr lang="he-I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איתור קרינה ומיגון -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תיערך בדיקה של קרינת רקע בתחום המגרש משנאים, לוחות מיתוג ובקרה ומשדרים אלחוטיים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RF+ELF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הנמצאים בקרבת מקום.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תיערך הדמיה לאיתור קרינה משנאים ולוחות מיתוג ובקרה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ELF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הנמצאים בגרעין הבניין ובחללים הציבוריים, וכן בפירים אופקיים ואנכיים קומתיים בתוך הבניין, עד לרמת הלוח הקומתי.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יוכח כי החשיפה הצפויה לקרינה אינה גבוהה מהמותר לפי הנחיות המשרד להגנת הסביבה. ההדמיות ייערכו בהתאם להנחיות המשרד להגנת הסביבה.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1.1 אם תוצאות ההדמיה חורגות מהערכים המומלצים על ידי המשרד להגנת הסביבה, ייושמו פתרונות מיגון להפחתת רמות הקרינה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r" rtl="1"/>
            <a:r>
              <a:rPr lang="he-I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בדיקת קרינה –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תיערך בדיקת קרינה לאחר חשמל הבניין, לצורך אימות רמות הקרינה הצפויות משנאים ולוחות מיתוג ובקרה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ELF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הנמצאים בגרעין הבניין ובחללים הציבוריים, וכן בפירים אופקיים ואנכיים קומתיים בתוך הבניין, עד לרמת הלוח הקומתי.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יוכח כי החשיפה הצפויה לקרינה אינה גבוהה מהמותר לפי הנחיות המשרד להגנת הסביבה.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5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2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B7BDFF3B-B9EF-465D-9C91-4F15281C8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95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7" name="מלבן 3">
            <a:extLst>
              <a:ext uri="{FF2B5EF4-FFF2-40B4-BE49-F238E27FC236}">
                <a16:creationId xmlns:a16="http://schemas.microsoft.com/office/drawing/2014/main" id="{5961E480-3A50-4EAD-BC42-A1E3A4C03DB5}"/>
              </a:ext>
            </a:extLst>
          </p:cNvPr>
          <p:cNvSpPr/>
          <p:nvPr/>
        </p:nvSpPr>
        <p:spPr>
          <a:xfrm>
            <a:off x="819063" y="511143"/>
            <a:ext cx="10759334" cy="5835723"/>
          </a:xfrm>
          <a:prstGeom prst="rect">
            <a:avLst/>
          </a:prstGeom>
          <a:gradFill flip="none" rotWithShape="1">
            <a:gsLst>
              <a:gs pos="36000">
                <a:srgbClr val="8DC7C9">
                  <a:lumMod val="99000"/>
                  <a:alpha val="80000"/>
                </a:srgbClr>
              </a:gs>
              <a:gs pos="100000">
                <a:srgbClr val="B9DCDD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BC0B1-21B7-4250-97E0-038E9D01092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186683" y="51114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e-IL" altLang="he-I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קרינה כחלק מתקן בניה ירוקה 5281</a:t>
            </a:r>
            <a:endParaRPr lang="en-GB" altLang="he-IL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7D2F0249-4D2C-467E-A1FB-077E297B0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38855"/>
            <a:ext cx="10530765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בהתאם להנחיות התקן הישראלי לבניה ירוקה 5281 חלק 2, בנייני מגורים, סעיף 5.3 </a:t>
            </a:r>
          </a:p>
          <a:p>
            <a:pPr algn="r" rtl="1"/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יועץ הקרינה בפרויקט מתחייב לעמוד בדרישות הבאות ולספק את החומר המתאים לכך:</a:t>
            </a:r>
          </a:p>
          <a:p>
            <a:pPr algn="r" rtl="1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r" rtl="1"/>
            <a:r>
              <a:rPr lang="he-I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איתור קרינה ומיגון -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תיערך בדיקה של קרינת רקע בתחום המגרש משנאים, לוחות מיתוג ובקרה ומשדרים אלחוטיים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RF+ELF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הנמצאים בקרבת מקום.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תיערך הדמיה לאיתור קרינה משנאים ולוחות מיתוג ובקרה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ELF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הנמצאים בגרעין הבניין ובחללים הציבוריים, וכן בפירים אופקיים ואנכיים קומתיים בתוך הבניין, עד לרמת הלוח הקומתי.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יוכח כי החשיפה הצפויה לקרינה אינה גבוהה מהמותר לפי הנחיות המשרד להגנת הסביבה. ההדמיות ייערכו בהתאם להנחיות המשרד להגנת הסביבה.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1.1 אם תוצאות ההדמיה חורגות מהערכים המומלצים על ידי המשרד להגנת הסביבה, ייושמו פתרונות מיגון להפחתת רמות הקרינה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r" rtl="1"/>
            <a:r>
              <a:rPr lang="he-I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בדיקת קרינה –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תיערך בדיקת קרינה לאחר חשמל הבניין, לצורך אימות רמות הקרינה הצפויות משנאים ולוחות מיתוג ובקרה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ELF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הנמצאים בגרעין הבניין ובחללים הציבוריים, וכן בפירים אופקיים ואנכיים קומתיים בתוך הבניין, עד לרמת הלוח הקומתי.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יוכח כי החשיפה הצפויה לקרינה אינה גבוהה מהמותר לפי הנחיות המשרד להגנת הסביבה.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תמונה 2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725A9CAB-9061-4DC2-A974-2F9BE257F8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95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1" name="מלבן 3">
            <a:extLst>
              <a:ext uri="{FF2B5EF4-FFF2-40B4-BE49-F238E27FC236}">
                <a16:creationId xmlns:a16="http://schemas.microsoft.com/office/drawing/2014/main" id="{9235D618-3EDD-47C2-A8C1-5727B380A40A}"/>
              </a:ext>
            </a:extLst>
          </p:cNvPr>
          <p:cNvSpPr/>
          <p:nvPr/>
        </p:nvSpPr>
        <p:spPr>
          <a:xfrm>
            <a:off x="613603" y="334061"/>
            <a:ext cx="11184820" cy="6128883"/>
          </a:xfrm>
          <a:prstGeom prst="rect">
            <a:avLst/>
          </a:prstGeom>
          <a:gradFill flip="none" rotWithShape="1">
            <a:gsLst>
              <a:gs pos="36000">
                <a:srgbClr val="8DC7C9">
                  <a:lumMod val="99000"/>
                  <a:alpha val="80000"/>
                </a:srgbClr>
              </a:gs>
              <a:gs pos="100000">
                <a:srgbClr val="B9DCDD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2804BEB1-1D0B-4234-860B-6AC268BDD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683" y="425480"/>
            <a:ext cx="7741328" cy="83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he-IL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נהלי מתן היתרים, בדיקות , מדידות וכיול</a:t>
            </a:r>
            <a:endParaRPr lang="he-IL" altLang="he-IL" sz="3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0AD5D765-67C0-4BE1-AC81-2131AF08A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660" y="1597004"/>
            <a:ext cx="4541820" cy="4541820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C5B3986F-22AF-4D1C-975C-83D136225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594" y="1601272"/>
            <a:ext cx="4098746" cy="454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8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2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B7BDFF3B-B9EF-465D-9C91-4F15281C8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95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7" name="מלבן 3">
            <a:extLst>
              <a:ext uri="{FF2B5EF4-FFF2-40B4-BE49-F238E27FC236}">
                <a16:creationId xmlns:a16="http://schemas.microsoft.com/office/drawing/2014/main" id="{5961E480-3A50-4EAD-BC42-A1E3A4C03DB5}"/>
              </a:ext>
            </a:extLst>
          </p:cNvPr>
          <p:cNvSpPr/>
          <p:nvPr/>
        </p:nvSpPr>
        <p:spPr>
          <a:xfrm>
            <a:off x="819063" y="511143"/>
            <a:ext cx="10759334" cy="5835723"/>
          </a:xfrm>
          <a:prstGeom prst="rect">
            <a:avLst/>
          </a:prstGeom>
          <a:gradFill flip="none" rotWithShape="1">
            <a:gsLst>
              <a:gs pos="36000">
                <a:srgbClr val="8DC7C9">
                  <a:lumMod val="99000"/>
                  <a:alpha val="80000"/>
                </a:srgbClr>
              </a:gs>
              <a:gs pos="100000">
                <a:srgbClr val="B9DCDD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3BC0B1-21B7-4250-97E0-038E9D01092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186683" y="51114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e-IL" altLang="he-I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קרינה כחלק מתקן בניה ירוקה 5281</a:t>
            </a:r>
            <a:endParaRPr lang="en-GB" altLang="he-IL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7D2F0249-4D2C-467E-A1FB-077E297B0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38855"/>
            <a:ext cx="10530765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he-IL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בהתאם להנחיות התקן הישראלי לבניה ירוקה 5281 חלק 2, בנייני מגורים, סעיף 5.3 </a:t>
            </a:r>
          </a:p>
          <a:p>
            <a:pPr algn="r" rtl="1"/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יועץ הקרינה בפרויקט מתחייב לעמוד בדרישות הבאות ולספק את החומר המתאים לכך:</a:t>
            </a:r>
          </a:p>
          <a:p>
            <a:pPr algn="r" rtl="1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r" rtl="1"/>
            <a:r>
              <a:rPr lang="he-I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איתור קרינה ומיגון -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תיערך בדיקה של קרינת רקע בתחום המגרש משנאים, לוחות מיתוג ובקרה ומשדרים אלחוטיים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RF+ELF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הנמצאים בקרבת מקום.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תיערך הדמיה לאיתור קרינה משנאים ולוחות מיתוג ובקרה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ELF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הנמצאים בגרעין הבניין ובחללים הציבוריים, וכן בפירים אופקיים ואנכיים קומתיים בתוך הבניין, עד לרמת הלוח הקומתי.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יוכח כי החשיפה הצפויה לקרינה אינה גבוהה מהמותר לפי הנחיות המשרד להגנת הסביבה. ההדמיות ייערכו בהתאם להנחיות המשרד להגנת הסביבה.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1.1 אם תוצאות ההדמיה חורגות מהערכים המומלצים על ידי המשרד להגנת הסביבה, ייושמו פתרונות מיגון להפחתת רמות הקרינה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r" rtl="1"/>
            <a:r>
              <a:rPr lang="he-I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בדיקת קרינה –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תיערך בדיקת קרינה לאחר חשמל הבניין, לצורך אימות רמות הקרינה הצפויות משנאים ולוחות מיתוג ובקרה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ELF</a:t>
            </a: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הנמצאים בגרעין הבניין ובחללים הציבוריים, וכן בפירים אופקיים ואנכיים קומתיים בתוך הבניין, עד לרמת הלוח הקומתי.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יוכח כי החשיפה הצפויה לקרינה אינה גבוהה מהמותר לפי הנחיות המשרד להגנת הסביבה.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תמונה 2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725A9CAB-9061-4DC2-A974-2F9BE257F8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95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1" name="מלבן 3">
            <a:extLst>
              <a:ext uri="{FF2B5EF4-FFF2-40B4-BE49-F238E27FC236}">
                <a16:creationId xmlns:a16="http://schemas.microsoft.com/office/drawing/2014/main" id="{9235D618-3EDD-47C2-A8C1-5727B380A40A}"/>
              </a:ext>
            </a:extLst>
          </p:cNvPr>
          <p:cNvSpPr/>
          <p:nvPr/>
        </p:nvSpPr>
        <p:spPr>
          <a:xfrm>
            <a:off x="746835" y="291710"/>
            <a:ext cx="10970550" cy="6384297"/>
          </a:xfrm>
          <a:prstGeom prst="rect">
            <a:avLst/>
          </a:prstGeom>
          <a:gradFill flip="none" rotWithShape="1">
            <a:gsLst>
              <a:gs pos="36000">
                <a:srgbClr val="8DC7C9">
                  <a:lumMod val="99000"/>
                  <a:alpha val="80000"/>
                </a:srgbClr>
              </a:gs>
              <a:gs pos="100000">
                <a:srgbClr val="B9DCDD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2804BEB1-1D0B-4234-860B-6AC268BDD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005" y="92397"/>
            <a:ext cx="9321554" cy="83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he-I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e-IL" altLang="he-IL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אתגרים במהלך המדידות והוצאת היתרים </a:t>
            </a:r>
            <a:endParaRPr lang="he-IL" altLang="he-IL" sz="3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42C240D-F076-4A4A-A68F-7BE111CF5753}"/>
              </a:ext>
            </a:extLst>
          </p:cNvPr>
          <p:cNvSpPr txBox="1"/>
          <p:nvPr/>
        </p:nvSpPr>
        <p:spPr>
          <a:xfrm>
            <a:off x="2999180" y="1285398"/>
            <a:ext cx="8084781" cy="62786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מדידות בבתי ספר – אזורים בהם יש חשיפה מעל 4 מיליגאוס אולם אינם אזור שהייה רצוף.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מתקנים שמתוכננים בשלבים (שכונות מגורים מורכבות, פינוי בינוי, מפעלים עם שנאים עתידים)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ערכים גבוהים של שדות מגנטים בשל בעיות תאימות אלמ"ג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מקומות עבודה בקרבת מתקני חשמל – ערכים גבוהים מעל 100 מ"ג. (</a:t>
            </a:r>
            <a:r>
              <a:rPr lang="he-I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תחמ"ש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תחנות כח, בודק מערכות כיבוי אש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ערכי צפיפות הספק גבוהים אולם בגבול התקן.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בניית מבנים בקרבת אנטנה.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בדיקת רקע באתרים מורכבים.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תמ"א 38 א – תוספת קומות – מה עם הקומות הישנות?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איתור מקורות היווצרות השטף המגנטי (רכב היברידי, רחוב עם קווי מתח, צנרת </a:t>
            </a:r>
            <a:r>
              <a:rPr lang="he-I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תקשורות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כיבוי אש וכו')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לציבור, אנטנה על הגג,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לא יוצר שטף מגנטי משתנה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0063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2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B7BDFF3B-B9EF-465D-9C91-4F15281C8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95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7" name="מלבן 3">
            <a:extLst>
              <a:ext uri="{FF2B5EF4-FFF2-40B4-BE49-F238E27FC236}">
                <a16:creationId xmlns:a16="http://schemas.microsoft.com/office/drawing/2014/main" id="{5961E480-3A50-4EAD-BC42-A1E3A4C03DB5}"/>
              </a:ext>
            </a:extLst>
          </p:cNvPr>
          <p:cNvSpPr/>
          <p:nvPr/>
        </p:nvSpPr>
        <p:spPr>
          <a:xfrm>
            <a:off x="701380" y="293110"/>
            <a:ext cx="10759334" cy="6179614"/>
          </a:xfrm>
          <a:prstGeom prst="rect">
            <a:avLst/>
          </a:prstGeom>
          <a:gradFill flip="none" rotWithShape="1">
            <a:gsLst>
              <a:gs pos="36000">
                <a:srgbClr val="8DC7C9">
                  <a:lumMod val="99000"/>
                  <a:alpha val="80000"/>
                </a:srgbClr>
              </a:gs>
              <a:gs pos="100000">
                <a:srgbClr val="B9DCDD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46AF3A-0B56-44DE-899B-0914E8A92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66" y="465053"/>
            <a:ext cx="8894647" cy="6179615"/>
          </a:xfrm>
        </p:spPr>
      </p:pic>
    </p:spTree>
    <p:extLst>
      <p:ext uri="{BB962C8B-B14F-4D97-AF65-F5344CB8AC3E}">
        <p14:creationId xmlns:p14="http://schemas.microsoft.com/office/powerpoint/2010/main" val="427203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2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B7BDFF3B-B9EF-465D-9C91-4F15281C8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0" b="95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7" name="מלבן 3">
            <a:extLst>
              <a:ext uri="{FF2B5EF4-FFF2-40B4-BE49-F238E27FC236}">
                <a16:creationId xmlns:a16="http://schemas.microsoft.com/office/drawing/2014/main" id="{5961E480-3A50-4EAD-BC42-A1E3A4C03DB5}"/>
              </a:ext>
            </a:extLst>
          </p:cNvPr>
          <p:cNvSpPr/>
          <p:nvPr/>
        </p:nvSpPr>
        <p:spPr>
          <a:xfrm>
            <a:off x="716323" y="511143"/>
            <a:ext cx="10759334" cy="5835723"/>
          </a:xfrm>
          <a:prstGeom prst="rect">
            <a:avLst/>
          </a:prstGeom>
          <a:gradFill flip="none" rotWithShape="1">
            <a:gsLst>
              <a:gs pos="36000">
                <a:srgbClr val="8DC7C9">
                  <a:lumMod val="99000"/>
                  <a:alpha val="80000"/>
                </a:srgbClr>
              </a:gs>
              <a:gs pos="100000">
                <a:srgbClr val="B9DCDD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43893" y="739738"/>
            <a:ext cx="67398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altLang="he-IL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טעויות מדידה ברכבים </a:t>
            </a:r>
            <a:endParaRPr lang="he-IL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F6F1F0D-C5F1-4D3B-9032-A59395079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24" y="1389620"/>
            <a:ext cx="7920037" cy="366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altLang="he-IL" b="0" dirty="0"/>
              <a:t>מדידה במכשיר שמודד ברוחב צר סביב 50 הרץ.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altLang="he-IL" b="0" dirty="0"/>
              <a:t>בדיקה באזור שיש בו השפעות רקע כגון קווי מתח וכו'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altLang="he-IL" b="0" dirty="0"/>
              <a:t>מדידה של שטף מגנטי מאביזרי הרכב כגון:</a:t>
            </a:r>
          </a:p>
          <a:p>
            <a:pPr lvl="2"/>
            <a:r>
              <a:rPr lang="he-IL" altLang="he-IL" sz="2400" b="0" dirty="0"/>
              <a:t>צמיגים</a:t>
            </a:r>
          </a:p>
          <a:p>
            <a:pPr lvl="2"/>
            <a:r>
              <a:rPr lang="he-IL" altLang="he-IL" sz="2400" b="0" dirty="0"/>
              <a:t>מאווררים</a:t>
            </a:r>
          </a:p>
          <a:p>
            <a:pPr lvl="2"/>
            <a:r>
              <a:rPr lang="he-IL" altLang="he-IL" sz="2400" b="0" dirty="0"/>
              <a:t>רמקולים</a:t>
            </a:r>
          </a:p>
          <a:p>
            <a:pPr lvl="2"/>
            <a:r>
              <a:rPr lang="he-IL" altLang="he-IL" sz="2400" b="0" dirty="0"/>
              <a:t>מחממי כיסאות</a:t>
            </a:r>
          </a:p>
          <a:p>
            <a:pPr lvl="2"/>
            <a:r>
              <a:rPr lang="he-IL" altLang="he-IL" sz="2400" b="0" dirty="0"/>
              <a:t>מזגן</a:t>
            </a:r>
          </a:p>
          <a:p>
            <a:pPr algn="r"/>
            <a:endParaRPr lang="he-IL" altLang="he-IL" b="0" dirty="0"/>
          </a:p>
        </p:txBody>
      </p:sp>
    </p:spTree>
    <p:extLst>
      <p:ext uri="{BB962C8B-B14F-4D97-AF65-F5344CB8AC3E}">
        <p14:creationId xmlns:p14="http://schemas.microsoft.com/office/powerpoint/2010/main" val="299231429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2990</TotalTime>
  <Words>1605</Words>
  <Application>Microsoft Office PowerPoint</Application>
  <PresentationFormat>מסך רחב</PresentationFormat>
  <Paragraphs>145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David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Gefen Ben David</dc:creator>
  <cp:lastModifiedBy>לירן - רזאור הנדסה וייעוץ בע"מ</cp:lastModifiedBy>
  <cp:revision>61</cp:revision>
  <dcterms:created xsi:type="dcterms:W3CDTF">2019-06-11T12:14:48Z</dcterms:created>
  <dcterms:modified xsi:type="dcterms:W3CDTF">2021-11-10T14:20:52Z</dcterms:modified>
</cp:coreProperties>
</file>